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</p:sldMasterIdLst>
  <p:notesMasterIdLst>
    <p:notesMasterId r:id="rId27"/>
  </p:notesMasterIdLst>
  <p:handoutMasterIdLst>
    <p:handoutMasterId r:id="rId28"/>
  </p:handoutMasterIdLst>
  <p:sldIdLst>
    <p:sldId id="880" r:id="rId3"/>
    <p:sldId id="876" r:id="rId4"/>
    <p:sldId id="879" r:id="rId5"/>
    <p:sldId id="871" r:id="rId6"/>
    <p:sldId id="872" r:id="rId7"/>
    <p:sldId id="873" r:id="rId8"/>
    <p:sldId id="878" r:id="rId9"/>
    <p:sldId id="877" r:id="rId10"/>
    <p:sldId id="875" r:id="rId11"/>
    <p:sldId id="837" r:id="rId12"/>
    <p:sldId id="881" r:id="rId13"/>
    <p:sldId id="858" r:id="rId14"/>
    <p:sldId id="859" r:id="rId15"/>
    <p:sldId id="860" r:id="rId16"/>
    <p:sldId id="862" r:id="rId17"/>
    <p:sldId id="863" r:id="rId18"/>
    <p:sldId id="843" r:id="rId19"/>
    <p:sldId id="866" r:id="rId20"/>
    <p:sldId id="864" r:id="rId21"/>
    <p:sldId id="867" r:id="rId22"/>
    <p:sldId id="874" r:id="rId23"/>
    <p:sldId id="870" r:id="rId24"/>
    <p:sldId id="868" r:id="rId25"/>
    <p:sldId id="869" r:id="rId2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3366FF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8" autoAdjust="0"/>
    <p:restoredTop sz="94574" autoAdjust="0"/>
  </p:normalViewPr>
  <p:slideViewPr>
    <p:cSldViewPr>
      <p:cViewPr varScale="1">
        <p:scale>
          <a:sx n="115" d="100"/>
          <a:sy n="115" d="100"/>
        </p:scale>
        <p:origin x="143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spPr>
            <a:solidFill>
              <a:srgbClr val="3333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333FF"/>
              </a:solidFill>
              <a:ln>
                <a:noFill/>
              </a:ln>
              <a:effectLst/>
            </c:spPr>
          </c:dPt>
          <c:cat>
            <c:numRef>
              <c:f>Sheet1!$A$2:$A$14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</c:numCache>
            </c:numRef>
          </c:cat>
          <c:val>
            <c:numRef>
              <c:f>Sheet1!$B$2:$B$14</c:f>
              <c:numCache>
                <c:formatCode>0.00</c:formatCode>
                <c:ptCount val="13"/>
                <c:pt idx="0">
                  <c:v>0.4739</c:v>
                </c:pt>
                <c:pt idx="1">
                  <c:v>0.3673</c:v>
                </c:pt>
                <c:pt idx="2">
                  <c:v>0.1282</c:v>
                </c:pt>
                <c:pt idx="3">
                  <c:v>0.0266</c:v>
                </c:pt>
                <c:pt idx="4">
                  <c:v>0.0037</c:v>
                </c:pt>
                <c:pt idx="5">
                  <c:v>0.0004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"/>
        <c:overlap val="-27"/>
        <c:axId val="-2137901184"/>
        <c:axId val="-2137912816"/>
      </c:barChart>
      <c:catAx>
        <c:axId val="-2137901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/>
                  <a:t># Underrepresented</a:t>
                </a:r>
                <a:r>
                  <a:rPr lang="en-US" baseline="0"/>
                  <a:t> Jurrors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2137912816"/>
        <c:crosses val="autoZero"/>
        <c:auto val="1"/>
        <c:lblAlgn val="ctr"/>
        <c:lblOffset val="100"/>
        <c:noMultiLvlLbl val="0"/>
      </c:catAx>
      <c:valAx>
        <c:axId val="-21379128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/>
                  <a:t>P(X = x)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213790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 New Roman" charset="0"/>
          <a:ea typeface="Times New Roman" charset="0"/>
          <a:cs typeface="Times New Roman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wmf"/><Relationship Id="rId5" Type="http://schemas.openxmlformats.org/officeDocument/2006/relationships/image" Target="../media/image43.wmf"/><Relationship Id="rId6" Type="http://schemas.openxmlformats.org/officeDocument/2006/relationships/image" Target="../media/image44.wmf"/><Relationship Id="rId7" Type="http://schemas.openxmlformats.org/officeDocument/2006/relationships/image" Target="../media/image45.wmf"/><Relationship Id="rId1" Type="http://schemas.openxmlformats.org/officeDocument/2006/relationships/image" Target="../media/image39.wmf"/><Relationship Id="rId2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4" Type="http://schemas.openxmlformats.org/officeDocument/2006/relationships/image" Target="../media/image49.wmf"/><Relationship Id="rId5" Type="http://schemas.openxmlformats.org/officeDocument/2006/relationships/image" Target="../media/image50.png"/><Relationship Id="rId6" Type="http://schemas.openxmlformats.org/officeDocument/2006/relationships/image" Target="../media/image51.wmf"/><Relationship Id="rId7" Type="http://schemas.openxmlformats.org/officeDocument/2006/relationships/image" Target="../media/image42.wmf"/><Relationship Id="rId8" Type="http://schemas.openxmlformats.org/officeDocument/2006/relationships/image" Target="../media/image43.wmf"/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wmf"/><Relationship Id="rId3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2.wmf"/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Relationship Id="rId3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wmf"/><Relationship Id="rId5" Type="http://schemas.openxmlformats.org/officeDocument/2006/relationships/image" Target="../media/image29.wmf"/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34.wmf"/><Relationship Id="rId6" Type="http://schemas.openxmlformats.org/officeDocument/2006/relationships/image" Target="../media/image35.wmf"/><Relationship Id="rId7" Type="http://schemas.openxmlformats.org/officeDocument/2006/relationships/image" Target="../media/image36.wmf"/><Relationship Id="rId8" Type="http://schemas.openxmlformats.org/officeDocument/2006/relationships/image" Target="../media/image37.wmf"/><Relationship Id="rId9" Type="http://schemas.openxmlformats.org/officeDocument/2006/relationships/image" Target="../media/image38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02C2E16B-178C-0C48-BB08-E329F1EEF3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168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B78775FB-205A-7E45-8B69-1E64D44063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437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388171267 w 21600"/>
              <a:gd name="T3" fmla="*/ 1676799800 h 21600"/>
              <a:gd name="T4" fmla="*/ 0 w 21600"/>
              <a:gd name="T5" fmla="*/ 16767998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6325C35-5C3A-6044-B5AB-634F0FCB8E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12E04-B788-6940-AD91-BC84E967D9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18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EE1BD-BF57-4248-A1BE-04C8ED751C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5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A297F-F46D-1F46-A29D-647BD9F57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131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5D29E-180E-D846-A32A-131445258F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2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6C269-A78E-D242-8E2D-03A54A1BA1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156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6DB88-EBE0-FA42-9CEB-8549DA495A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011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942C35-18BE-F348-8565-EC8B41835D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836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BD05E-4B0B-EB4E-9667-3C171452A6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149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442FA-8C3C-244D-BAD9-B39F17A932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812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B5ACC-B271-9548-ACF9-0F474C8AB1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56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F02FB-3EA1-C44C-B67D-26F87455D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126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697345-EA47-4D48-8D86-AD6949CC54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650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7BE67-E80A-FA47-A5AD-63BE7C11BE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0786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81768-F708-2242-871D-A8EE7DE106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31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330F2-6E4A-8E47-B64E-E6DA00C8B0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77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6F63F-7FCD-2A4F-AF18-62FC075273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55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BD417-9C7B-5541-B546-D08569A702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208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A7809-C269-3C41-88B4-F3464E10AD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1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7DBACF-3572-3A4C-BBE4-3BD945B0EF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96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2B0D6-EEF7-D741-95AE-CCD67A7DAB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8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9A1CF-8ED2-FC42-9F5F-3E0B198DBE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953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AC997ED3-38B6-A049-A4C5-AD44B29485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72" r:id="rId2"/>
    <p:sldLayoutId id="2147484873" r:id="rId3"/>
    <p:sldLayoutId id="2147484874" r:id="rId4"/>
    <p:sldLayoutId id="2147484875" r:id="rId5"/>
    <p:sldLayoutId id="2147484876" r:id="rId6"/>
    <p:sldLayoutId id="2147484877" r:id="rId7"/>
    <p:sldLayoutId id="2147484878" r:id="rId8"/>
    <p:sldLayoutId id="2147484879" r:id="rId9"/>
    <p:sldLayoutId id="2147484880" r:id="rId10"/>
    <p:sldLayoutId id="214748488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4A401F5-CD64-8649-9D6D-175EBADB72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82" r:id="rId1"/>
    <p:sldLayoutId id="2147484883" r:id="rId2"/>
    <p:sldLayoutId id="2147484884" r:id="rId3"/>
    <p:sldLayoutId id="2147484885" r:id="rId4"/>
    <p:sldLayoutId id="2147484886" r:id="rId5"/>
    <p:sldLayoutId id="2147484887" r:id="rId6"/>
    <p:sldLayoutId id="2147484888" r:id="rId7"/>
    <p:sldLayoutId id="2147484889" r:id="rId8"/>
    <p:sldLayoutId id="2147484890" r:id="rId9"/>
    <p:sldLayoutId id="2147484891" r:id="rId10"/>
    <p:sldLayoutId id="21474848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3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4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5.w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2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7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wmf"/><Relationship Id="rId12" Type="http://schemas.openxmlformats.org/officeDocument/2006/relationships/image" Target="../media/image2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0.w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21.wmf"/><Relationship Id="rId10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3.bin"/><Relationship Id="rId12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9.bin"/><Relationship Id="rId4" Type="http://schemas.openxmlformats.org/officeDocument/2006/relationships/image" Target="../media/image25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6.w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27.w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20" Type="http://schemas.openxmlformats.org/officeDocument/2006/relationships/image" Target="../media/image38.wmf"/><Relationship Id="rId10" Type="http://schemas.openxmlformats.org/officeDocument/2006/relationships/image" Target="../media/image33.wmf"/><Relationship Id="rId11" Type="http://schemas.openxmlformats.org/officeDocument/2006/relationships/oleObject" Target="../embeddings/oleObject28.bin"/><Relationship Id="rId12" Type="http://schemas.openxmlformats.org/officeDocument/2006/relationships/image" Target="../media/image34.wmf"/><Relationship Id="rId13" Type="http://schemas.openxmlformats.org/officeDocument/2006/relationships/oleObject" Target="../embeddings/oleObject29.bin"/><Relationship Id="rId14" Type="http://schemas.openxmlformats.org/officeDocument/2006/relationships/image" Target="../media/image35.wmf"/><Relationship Id="rId15" Type="http://schemas.openxmlformats.org/officeDocument/2006/relationships/oleObject" Target="../embeddings/oleObject30.bin"/><Relationship Id="rId16" Type="http://schemas.openxmlformats.org/officeDocument/2006/relationships/image" Target="../media/image36.wmf"/><Relationship Id="rId17" Type="http://schemas.openxmlformats.org/officeDocument/2006/relationships/oleObject" Target="../embeddings/oleObject31.bin"/><Relationship Id="rId18" Type="http://schemas.openxmlformats.org/officeDocument/2006/relationships/image" Target="../media/image37.wmf"/><Relationship Id="rId19" Type="http://schemas.openxmlformats.org/officeDocument/2006/relationships/oleObject" Target="../embeddings/oleObject32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.bin"/><Relationship Id="rId4" Type="http://schemas.openxmlformats.org/officeDocument/2006/relationships/image" Target="../media/image30.w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1.w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7.bin"/><Relationship Id="rId12" Type="http://schemas.openxmlformats.org/officeDocument/2006/relationships/image" Target="../media/image43.wmf"/><Relationship Id="rId13" Type="http://schemas.openxmlformats.org/officeDocument/2006/relationships/oleObject" Target="../embeddings/oleObject38.bin"/><Relationship Id="rId14" Type="http://schemas.openxmlformats.org/officeDocument/2006/relationships/image" Target="../media/image44.wmf"/><Relationship Id="rId15" Type="http://schemas.openxmlformats.org/officeDocument/2006/relationships/oleObject" Target="../embeddings/oleObject39.bin"/><Relationship Id="rId16" Type="http://schemas.openxmlformats.org/officeDocument/2006/relationships/image" Target="../media/image45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39.w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0.w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41.png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42.w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50.png"/><Relationship Id="rId13" Type="http://schemas.openxmlformats.org/officeDocument/2006/relationships/oleObject" Target="../embeddings/oleObject45.bin"/><Relationship Id="rId14" Type="http://schemas.openxmlformats.org/officeDocument/2006/relationships/image" Target="../media/image51.wmf"/><Relationship Id="rId15" Type="http://schemas.openxmlformats.org/officeDocument/2006/relationships/oleObject" Target="../embeddings/oleObject46.bin"/><Relationship Id="rId16" Type="http://schemas.openxmlformats.org/officeDocument/2006/relationships/image" Target="../media/image42.wmf"/><Relationship Id="rId17" Type="http://schemas.openxmlformats.org/officeDocument/2006/relationships/oleObject" Target="../embeddings/oleObject47.bin"/><Relationship Id="rId18" Type="http://schemas.openxmlformats.org/officeDocument/2006/relationships/image" Target="../media/image43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48.w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4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52.w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53.w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54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7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58.w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59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60.w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57.bin"/><Relationship Id="rId8" Type="http://schemas.openxmlformats.org/officeDocument/2006/relationships/image" Target="../media/image62.wmf"/><Relationship Id="rId9" Type="http://schemas.openxmlformats.org/officeDocument/2006/relationships/oleObject" Target="../embeddings/oleObject58.bin"/><Relationship Id="rId10" Type="http://schemas.openxmlformats.org/officeDocument/2006/relationships/image" Target="../media/image63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7" Type="http://schemas.microsoft.com/office/2007/relationships/hdphoto" Target="../media/hdphoto2.wdp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2327467" cy="69342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 bwMode="auto">
          <a:xfrm rot="20695133">
            <a:off x="676243" y="972343"/>
            <a:ext cx="7639116" cy="2109211"/>
          </a:xfrm>
          <a:prstGeom prst="rect">
            <a:avLst/>
          </a:prstGeom>
          <a:solidFill>
            <a:schemeClr val="accent6">
              <a:alpha val="87000"/>
            </a:schemeClr>
          </a:solidFill>
          <a:ln>
            <a:noFill/>
          </a:ln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6000" dirty="0" smtClean="0">
                <a:solidFill>
                  <a:srgbClr val="010000"/>
                </a:solidFill>
                <a:latin typeface="Calibri" charset="0"/>
              </a:rPr>
              <a:t>Continuous Random Variables</a:t>
            </a:r>
            <a:endParaRPr lang="en-US" altLang="zh-CN" sz="6000" dirty="0">
              <a:solidFill>
                <a:srgbClr val="010000"/>
              </a:solidFill>
              <a:latin typeface="Calibri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95600" y="4800600"/>
            <a:ext cx="4151313" cy="1360488"/>
          </a:xfrm>
          <a:prstGeom prst="rect">
            <a:avLst/>
          </a:prstGeom>
          <a:solidFill>
            <a:schemeClr val="accent1">
              <a:alpha val="8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CS 109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Lecture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lang="en-US" sz="3200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April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15th</a:t>
            </a: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12069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So far, all random variables we saw were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discrete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Have finite or countably infinite values (e.g., integers)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Usually, values are binary or represent a count</a:t>
            </a: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Now it’s time for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continuous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random variables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Have (uncountably) infinite values (e.g., real numbers)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Usually represent measurements (arbitrary precision)</a:t>
            </a:r>
          </a:p>
          <a:p>
            <a:pPr lvl="2"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Height (centimeters), Weight (lbs.), Time (seconds), etc.</a:t>
            </a: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Difference between how </a:t>
            </a:r>
            <a:r>
              <a:rPr lang="en-US" altLang="en-US" i="1" u="sng">
                <a:latin typeface="Arial" charset="0"/>
                <a:ea typeface="Arial" charset="0"/>
                <a:cs typeface="Arial" charset="0"/>
              </a:rPr>
              <a:t>many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and how </a:t>
            </a:r>
            <a:r>
              <a:rPr lang="en-US" altLang="en-US" i="1" u="sng">
                <a:latin typeface="Arial" charset="0"/>
                <a:ea typeface="Arial" charset="0"/>
                <a:cs typeface="Arial" charset="0"/>
              </a:rPr>
              <a:t>much</a:t>
            </a:r>
          </a:p>
          <a:p>
            <a:endParaRPr lang="en-US" altLang="en-US" sz="1000" i="1" u="sng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Generally, it means replace            with </a:t>
            </a:r>
          </a:p>
          <a:p>
            <a:pPr lvl="1">
              <a:buFont typeface="Wingdings" charset="2"/>
              <a:buChar char="§"/>
            </a:pPr>
            <a:endParaRPr lang="en-US" altLang="en-US" sz="1200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334000" y="5006975"/>
          <a:ext cx="11017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3" imgW="520474" imgH="431613" progId="Equation.3">
                  <p:embed/>
                </p:oleObj>
              </mc:Choice>
              <mc:Fallback>
                <p:oleObj name="Equation" r:id="rId3" imgW="520474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006975"/>
                        <a:ext cx="11017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7223125" y="4953000"/>
          <a:ext cx="12350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5" imgW="583947" imgH="482391" progId="Equation.3">
                  <p:embed/>
                </p:oleObj>
              </mc:Choice>
              <mc:Fallback>
                <p:oleObj name="Equation" r:id="rId5" imgW="583947" imgH="48239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4953000"/>
                        <a:ext cx="12350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From Discrete to Continuous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Integrals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47800"/>
            <a:ext cx="5687750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400" y="6248400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*loving, not scary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6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is a </a:t>
            </a:r>
            <a:r>
              <a:rPr lang="en-US" altLang="en-US" b="1" u="sng" dirty="0">
                <a:latin typeface="Arial" charset="0"/>
                <a:ea typeface="Arial" charset="0"/>
                <a:cs typeface="Arial" charset="0"/>
              </a:rPr>
              <a:t>Continuous Random Variable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if there is function</a:t>
            </a:r>
            <a:r>
              <a:rPr lang="en-US" altLang="en-US" sz="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f</a:t>
            </a:r>
            <a:r>
              <a:rPr lang="en-US" altLang="en-US" sz="400" i="1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ea typeface="Arial" charset="0"/>
                <a:cs typeface="Arial" charset="0"/>
              </a:rPr>
              <a:t>x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≥ 0 for -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 ≤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x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≤ , such that: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i="1" dirty="0">
                <a:ea typeface="Arial" charset="0"/>
                <a:cs typeface="Arial" charset="0"/>
              </a:rPr>
              <a:t>f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is a Probability Density Function (PDF) if:</a:t>
            </a:r>
          </a:p>
          <a:p>
            <a:pPr>
              <a:buFontTx/>
              <a:buNone/>
            </a:pPr>
            <a:endParaRPr lang="en-US" altLang="en-US" sz="3200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244" name="Object 2"/>
          <p:cNvGraphicFramePr>
            <a:graphicFrameLocks noChangeAspect="1"/>
          </p:cNvGraphicFramePr>
          <p:nvPr/>
        </p:nvGraphicFramePr>
        <p:xfrm>
          <a:off x="2590800" y="2286000"/>
          <a:ext cx="369411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Equation" r:id="rId3" imgW="1574800" imgH="330200" progId="Equation.3">
                  <p:embed/>
                </p:oleObj>
              </mc:Choice>
              <mc:Fallback>
                <p:oleObj name="Equation" r:id="rId3" imgW="1574800" imgH="330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286000"/>
                        <a:ext cx="369411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650888"/>
              </p:ext>
            </p:extLst>
          </p:nvPr>
        </p:nvGraphicFramePr>
        <p:xfrm>
          <a:off x="2133600" y="4495800"/>
          <a:ext cx="4648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5" imgW="1981200" imgH="330200" progId="Equation.3">
                  <p:embed/>
                </p:oleObj>
              </mc:Choice>
              <mc:Fallback>
                <p:oleObj name="Equation" r:id="rId5" imgW="1981200" imgH="330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5800"/>
                        <a:ext cx="4648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Continuous Random Variables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Say </a:t>
            </a:r>
            <a:r>
              <a:rPr lang="en-US" altLang="en-US" i="1">
                <a:ea typeface="Arial" charset="0"/>
                <a:cs typeface="Arial" charset="0"/>
              </a:rPr>
              <a:t>f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is a </a:t>
            </a:r>
            <a:r>
              <a:rPr lang="en-US" altLang="en-US" b="1" u="sng">
                <a:latin typeface="Arial" charset="0"/>
                <a:ea typeface="Arial" charset="0"/>
                <a:cs typeface="Arial" charset="0"/>
              </a:rPr>
              <a:t>Probability Density Function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(PDF)</a:t>
            </a:r>
          </a:p>
          <a:p>
            <a:endParaRPr lang="en-US" altLang="en-US" sz="3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i="1">
                <a:ea typeface="Arial" charset="0"/>
                <a:cs typeface="Arial" charset="0"/>
              </a:rPr>
              <a:t>f</a:t>
            </a:r>
            <a:r>
              <a:rPr lang="en-US" altLang="en-US" sz="400" i="1">
                <a:ea typeface="Arial" charset="0"/>
                <a:cs typeface="Arial" charset="0"/>
              </a:rPr>
              <a:t> </a:t>
            </a:r>
            <a:r>
              <a:rPr lang="en-US" altLang="en-US">
                <a:ea typeface="Arial" charset="0"/>
                <a:cs typeface="Arial" charset="0"/>
              </a:rPr>
              <a:t>(</a:t>
            </a:r>
            <a:r>
              <a:rPr lang="en-US" altLang="en-US" i="1">
                <a:ea typeface="Arial" charset="0"/>
                <a:cs typeface="Arial" charset="0"/>
              </a:rPr>
              <a:t>x</a:t>
            </a:r>
            <a:r>
              <a:rPr lang="en-US" altLang="en-US">
                <a:ea typeface="Arial" charset="0"/>
                <a:cs typeface="Arial" charset="0"/>
              </a:rPr>
              <a:t>)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is </a:t>
            </a:r>
            <a:r>
              <a:rPr lang="en-US" altLang="en-US" b="1" u="sng"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a probability, it is probability/units of X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Not meaningful without some subinterval over X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Contrast with Probability Mass Function (PMF) in discrete case:</a:t>
            </a:r>
          </a:p>
          <a:p>
            <a:pPr lvl="1">
              <a:buFont typeface="Wingdings" charset="2"/>
              <a:buNone/>
            </a:pPr>
            <a:r>
              <a:rPr lang="en-US" altLang="en-US" sz="700">
                <a:latin typeface="Arial" charset="0"/>
                <a:ea typeface="Arial" charset="0"/>
                <a:cs typeface="Arial" charset="0"/>
              </a:rPr>
              <a:t>	</a:t>
            </a:r>
            <a:endParaRPr lang="en-US" altLang="en-US" sz="2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	where		       for X taking on values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i="1" baseline="-2500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i="1" baseline="-25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 i="1" baseline="-2500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... </a:t>
            </a:r>
          </a:p>
          <a:p>
            <a:pPr>
              <a:buFontTx/>
              <a:buNone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667000" y="3340100"/>
          <a:ext cx="37258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Equation" r:id="rId3" imgW="1587500" imgH="330200" progId="Equation.3">
                  <p:embed/>
                </p:oleObj>
              </mc:Choice>
              <mc:Fallback>
                <p:oleObj name="Equation" r:id="rId3" imgW="1587500" imgH="330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40100"/>
                        <a:ext cx="3725863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3352800" y="4687888"/>
          <a:ext cx="2405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5" imgW="1066337" imgH="203112" progId="Equation.3">
                  <p:embed/>
                </p:oleObj>
              </mc:Choice>
              <mc:Fallback>
                <p:oleObj name="Equation" r:id="rId5" imgW="1066337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687888"/>
                        <a:ext cx="24050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286000" y="5029200"/>
          <a:ext cx="15827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7" imgW="748975" imgH="431613" progId="Equation.3">
                  <p:embed/>
                </p:oleObj>
              </mc:Choice>
              <mc:Fallback>
                <p:oleObj name="Equation" r:id="rId7" imgW="748975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029200"/>
                        <a:ext cx="1582738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8"/>
          <p:cNvGraphicFramePr>
            <a:graphicFrameLocks noChangeAspect="1"/>
          </p:cNvGraphicFramePr>
          <p:nvPr/>
        </p:nvGraphicFramePr>
        <p:xfrm>
          <a:off x="2114550" y="1816100"/>
          <a:ext cx="46482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Equation" r:id="rId9" imgW="1981200" imgH="330200" progId="Equation.3">
                  <p:embed/>
                </p:oleObj>
              </mc:Choice>
              <mc:Fallback>
                <p:oleObj name="Equation" r:id="rId9" imgW="1981200" imgH="330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550" y="1816100"/>
                        <a:ext cx="4648200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Probability Density Function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For a continuous random variable X, the </a:t>
            </a:r>
            <a:r>
              <a:rPr lang="en-US" b="1" u="sng" dirty="0" smtClean="0">
                <a:latin typeface="Arial" pitchFamily="34" charset="0"/>
                <a:cs typeface="Arial" pitchFamily="34" charset="0"/>
              </a:rPr>
              <a:t>Cumulative Distribution Function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(CDF) is:</a:t>
            </a: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None/>
              <a:defRPr/>
            </a:pPr>
            <a:endParaRPr lang="en-US" sz="360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Density </a:t>
            </a:r>
            <a:r>
              <a:rPr lang="en-US" i="1" dirty="0" smtClean="0">
                <a:latin typeface="+mj-lt"/>
                <a:cs typeface="Arial" pitchFamily="34" charset="0"/>
              </a:rPr>
              <a:t>f</a:t>
            </a:r>
            <a:r>
              <a:rPr lang="en-US" sz="400" i="1" dirty="0" smtClean="0">
                <a:latin typeface="+mj-lt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derivative of CDF </a:t>
            </a:r>
            <a:r>
              <a:rPr lang="en-US" i="1" dirty="0" smtClean="0">
                <a:latin typeface="+mj-lt"/>
                <a:cs typeface="Arial" pitchFamily="34" charset="0"/>
              </a:rPr>
              <a:t>F</a:t>
            </a:r>
            <a:r>
              <a:rPr lang="en-US" sz="800" i="1" dirty="0" smtClean="0"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defRPr/>
            </a:pP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For continuous</a:t>
            </a:r>
            <a:r>
              <a:rPr lang="en-US" sz="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i="1" dirty="0" smtClean="0">
                <a:latin typeface="+mj-lt"/>
                <a:cs typeface="Arial" pitchFamily="34" charset="0"/>
              </a:rPr>
              <a:t>f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and small </a:t>
            </a:r>
            <a:r>
              <a:rPr lang="en-US" i="1" dirty="0" smtClean="0">
                <a:latin typeface="Arial" pitchFamily="34" charset="0"/>
                <a:cs typeface="Arial" pitchFamily="34" charset="0"/>
                <a:sym typeface="Symbol"/>
              </a:rPr>
              <a:t>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:</a:t>
            </a:r>
          </a:p>
          <a:p>
            <a:pPr>
              <a:defRPr/>
            </a:pPr>
            <a:endParaRPr lang="en-US" i="1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i="1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So, 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ratio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of probabilities can still be meaningful:</a:t>
            </a:r>
          </a:p>
          <a:p>
            <a:pPr lvl="2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P(X = 1)/P(X = 2)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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</a:t>
            </a:r>
            <a:r>
              <a:rPr lang="en-US" i="1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(1))/(</a:t>
            </a:r>
            <a:r>
              <a:rPr lang="en-US" sz="2400" i="1" dirty="0" smtClean="0">
                <a:solidFill>
                  <a:srgbClr val="010000"/>
                </a:solidFill>
                <a:latin typeface="Arial" pitchFamily="34" charset="0"/>
                <a:ea typeface="+mn-ea"/>
                <a:cs typeface="Arial" pitchFamily="34" charset="0"/>
                <a:sym typeface="Symbol"/>
              </a:rPr>
              <a:t></a:t>
            </a:r>
            <a:r>
              <a:rPr lang="en-US" i="1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(2)) =</a:t>
            </a:r>
            <a:r>
              <a:rPr lang="en-US" i="1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(1)/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f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(2)</a:t>
            </a:r>
            <a:endParaRPr lang="en-US" sz="7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403350" y="4572000"/>
          <a:ext cx="629285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Equation" r:id="rId3" imgW="2616200" imgH="482600" progId="Equation.3">
                  <p:embed/>
                </p:oleObj>
              </mc:Choice>
              <mc:Fallback>
                <p:oleObj name="Equation" r:id="rId3" imgW="26162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72000"/>
                        <a:ext cx="629285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7"/>
          <p:cNvGraphicFramePr>
            <a:graphicFrameLocks noChangeAspect="1"/>
          </p:cNvGraphicFramePr>
          <p:nvPr/>
        </p:nvGraphicFramePr>
        <p:xfrm>
          <a:off x="1463675" y="2209800"/>
          <a:ext cx="60166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Equation" r:id="rId5" imgW="2501900" imgH="469900" progId="Equation.3">
                  <p:embed/>
                </p:oleObj>
              </mc:Choice>
              <mc:Fallback>
                <p:oleObj name="Equation" r:id="rId5" imgW="2501900" imgH="469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2209800"/>
                        <a:ext cx="6016625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6096000" y="3306763"/>
          <a:ext cx="225901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Equation" r:id="rId7" imgW="1002865" imgH="393529" progId="Equation.3">
                  <p:embed/>
                </p:oleObj>
              </mc:Choice>
              <mc:Fallback>
                <p:oleObj name="Equation" r:id="rId7" imgW="1002865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306763"/>
                        <a:ext cx="2259013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Cumulative Distribution Function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X is continuous random variable (CRV) with PDF:</a:t>
            </a: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What is </a:t>
            </a:r>
            <a:r>
              <a:rPr lang="en-US" i="1" dirty="0" smtClean="0">
                <a:latin typeface="+mj-lt"/>
                <a:cs typeface="Arial" pitchFamily="34" charset="0"/>
              </a:rPr>
              <a:t>C</a:t>
            </a:r>
            <a:r>
              <a:rPr lang="en-US" sz="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?</a:t>
            </a: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What is P(X &gt; 1)?</a:t>
            </a: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33655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13317" name="Object 2"/>
          <p:cNvGraphicFramePr>
            <a:graphicFrameLocks noChangeAspect="1"/>
          </p:cNvGraphicFramePr>
          <p:nvPr/>
        </p:nvGraphicFramePr>
        <p:xfrm>
          <a:off x="914400" y="1905000"/>
          <a:ext cx="45672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4" imgW="2590800" imgH="482600" progId="Equation.3">
                  <p:embed/>
                </p:oleObj>
              </mc:Choice>
              <mc:Fallback>
                <p:oleObj name="Equation" r:id="rId4" imgW="25908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5000"/>
                        <a:ext cx="45672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871663" y="3352800"/>
          <a:ext cx="49720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6" imgW="2819400" imgH="482600" progId="Equation.3">
                  <p:embed/>
                </p:oleObj>
              </mc:Choice>
              <mc:Fallback>
                <p:oleObj name="Equation" r:id="rId6" imgW="28194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352800"/>
                        <a:ext cx="497205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/>
          <p:cNvGraphicFramePr>
            <a:graphicFrameLocks noChangeAspect="1"/>
          </p:cNvGraphicFramePr>
          <p:nvPr/>
        </p:nvGraphicFramePr>
        <p:xfrm>
          <a:off x="1828800" y="4146550"/>
          <a:ext cx="50292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8" imgW="2959100" imgH="457200" progId="Equation.3">
                  <p:embed/>
                </p:oleObj>
              </mc:Choice>
              <mc:Fallback>
                <p:oleObj name="Equation" r:id="rId8" imgW="29591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146550"/>
                        <a:ext cx="50292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889000" y="5626100"/>
          <a:ext cx="7950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10" imgW="4508500" imgH="482600" progId="Equation.3">
                  <p:embed/>
                </p:oleObj>
              </mc:Choice>
              <mc:Fallback>
                <p:oleObj name="Equation" r:id="rId10" imgW="45085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5626100"/>
                        <a:ext cx="79502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3365500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Simple Example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= days of use before your disk crashes</a:t>
            </a:r>
          </a:p>
          <a:p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18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First, determine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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to have actual PDF</a:t>
            </a:r>
          </a:p>
          <a:p>
            <a:pPr lvl="2">
              <a:buFont typeface="Courier New" charset="0"/>
              <a:buChar char="o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Good integral to know:</a:t>
            </a: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What is P(50 &lt; X &lt; 150)?</a:t>
            </a:r>
          </a:p>
          <a:p>
            <a:pPr lvl="1">
              <a:buFont typeface="Wingdings" charset="2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8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What is P(X &lt; 10)?</a:t>
            </a: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3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63708"/>
              </p:ext>
            </p:extLst>
          </p:nvPr>
        </p:nvGraphicFramePr>
        <p:xfrm>
          <a:off x="2701925" y="1676400"/>
          <a:ext cx="30892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Equation" r:id="rId3" imgW="1752600" imgH="482600" progId="Equation.3">
                  <p:embed/>
                </p:oleObj>
              </mc:Choice>
              <mc:Fallback>
                <p:oleObj name="Equation" r:id="rId3" imgW="17526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1676400"/>
                        <a:ext cx="30892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700934"/>
              </p:ext>
            </p:extLst>
          </p:nvPr>
        </p:nvGraphicFramePr>
        <p:xfrm>
          <a:off x="4419600" y="2894013"/>
          <a:ext cx="12604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Equation" r:id="rId5" imgW="698500" imgH="279400" progId="Equation.3">
                  <p:embed/>
                </p:oleObj>
              </mc:Choice>
              <mc:Fallback>
                <p:oleObj name="Equation" r:id="rId5" imgW="698500" imgH="279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894013"/>
                        <a:ext cx="12604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422477"/>
              </p:ext>
            </p:extLst>
          </p:nvPr>
        </p:nvGraphicFramePr>
        <p:xfrm>
          <a:off x="685800" y="3349625"/>
          <a:ext cx="80899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quation" r:id="rId7" imgW="4483100" imgH="381000" progId="Equation.3">
                  <p:embed/>
                </p:oleObj>
              </mc:Choice>
              <mc:Fallback>
                <p:oleObj name="Equation" r:id="rId7" imgW="4483100" imgH="38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349625"/>
                        <a:ext cx="80899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787911"/>
              </p:ext>
            </p:extLst>
          </p:nvPr>
        </p:nvGraphicFramePr>
        <p:xfrm>
          <a:off x="995363" y="4386263"/>
          <a:ext cx="7472362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9" imgW="4140200" imgH="482600" progId="Equation.3">
                  <p:embed/>
                </p:oleObj>
              </mc:Choice>
              <mc:Fallback>
                <p:oleObj name="Equation" r:id="rId9" imgW="4140200" imgH="482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4386263"/>
                        <a:ext cx="7472362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583999"/>
              </p:ext>
            </p:extLst>
          </p:nvPr>
        </p:nvGraphicFramePr>
        <p:xfrm>
          <a:off x="2041525" y="5605463"/>
          <a:ext cx="595947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quation" r:id="rId11" imgW="3302000" imgH="482600" progId="Equation.3">
                  <p:embed/>
                </p:oleObj>
              </mc:Choice>
              <mc:Fallback>
                <p:oleObj name="Equation" r:id="rId11" imgW="3302000" imgH="482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25" y="5605463"/>
                        <a:ext cx="5959475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Disk Crashes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648200" y="1371600"/>
            <a:ext cx="434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defRPr/>
            </a:pPr>
            <a:r>
              <a:rPr kumimoji="1" lang="en-US" sz="2800" kern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	For </a:t>
            </a:r>
            <a:r>
              <a:rPr kumimoji="1" lang="en-US" sz="2800" u="sng" kern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continuous</a:t>
            </a:r>
            <a:r>
              <a:rPr kumimoji="1" lang="en-US" sz="2800" kern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RV </a:t>
            </a:r>
            <a:r>
              <a:rPr kumimoji="1" lang="en-US" sz="2800" i="1" kern="0" dirty="0">
                <a:solidFill>
                  <a:schemeClr val="bg2"/>
                </a:solidFill>
                <a:latin typeface="+mj-lt"/>
                <a:cs typeface="Arial" pitchFamily="34" charset="0"/>
              </a:rPr>
              <a:t>X</a:t>
            </a:r>
            <a:r>
              <a:rPr kumimoji="1" lang="en-US" sz="2800" kern="0" dirty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marL="742950" lvl="1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endParaRPr kumimoji="1" lang="en-US" kern="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4191000" cy="51816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	For </a:t>
            </a:r>
            <a:r>
              <a:rPr lang="en-US" u="sng" dirty="0" smtClean="0">
                <a:latin typeface="Arial" pitchFamily="34" charset="0"/>
                <a:cs typeface="Arial" pitchFamily="34" charset="0"/>
              </a:rPr>
              <a:t>discrete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RV </a:t>
            </a:r>
            <a:r>
              <a:rPr lang="en-US" i="1" dirty="0" smtClean="0">
                <a:latin typeface="+mj-lt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352550" y="2033588"/>
          <a:ext cx="246062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Equation" r:id="rId3" imgW="1104900" imgH="342900" progId="Equation.3">
                  <p:embed/>
                </p:oleObj>
              </mc:Choice>
              <mc:Fallback>
                <p:oleObj name="Equation" r:id="rId3" imgW="1104900" imgH="342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50" y="2033588"/>
                        <a:ext cx="2460625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905000" y="5715000"/>
          <a:ext cx="54514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5" imgW="2578100" imgH="228600" progId="Equation.3">
                  <p:embed/>
                </p:oleObj>
              </mc:Choice>
              <mc:Fallback>
                <p:oleObj name="Equation" r:id="rId5" imgW="25781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715000"/>
                        <a:ext cx="54514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7"/>
          <p:cNvGraphicFramePr>
            <a:graphicFrameLocks noChangeAspect="1"/>
          </p:cNvGraphicFramePr>
          <p:nvPr/>
        </p:nvGraphicFramePr>
        <p:xfrm>
          <a:off x="5505450" y="1752600"/>
          <a:ext cx="27162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7" imgW="1219200" imgH="469900" progId="Equation.3">
                  <p:embed/>
                </p:oleObj>
              </mc:Choice>
              <mc:Fallback>
                <p:oleObj name="Equation" r:id="rId7" imgW="1219200" imgH="4699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450" y="1752600"/>
                        <a:ext cx="271621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5060950" y="2667000"/>
          <a:ext cx="36195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Equation" r:id="rId9" imgW="1625600" imgH="469900" progId="Equation.3">
                  <p:embed/>
                </p:oleObj>
              </mc:Choice>
              <mc:Fallback>
                <p:oleObj name="Equation" r:id="rId9" imgW="16256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2667000"/>
                        <a:ext cx="36195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/>
          <p:cNvGraphicFramePr>
            <a:graphicFrameLocks noChangeAspect="1"/>
          </p:cNvGraphicFramePr>
          <p:nvPr/>
        </p:nvGraphicFramePr>
        <p:xfrm>
          <a:off x="901700" y="2895600"/>
          <a:ext cx="33655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Equation" r:id="rId11" imgW="1511300" imgH="342900" progId="Equation.3">
                  <p:embed/>
                </p:oleObj>
              </mc:Choice>
              <mc:Fallback>
                <p:oleObj name="Equation" r:id="rId11" imgW="1511300" imgH="342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2895600"/>
                        <a:ext cx="336550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2"/>
          <p:cNvGraphicFramePr>
            <a:graphicFrameLocks noChangeAspect="1"/>
          </p:cNvGraphicFramePr>
          <p:nvPr/>
        </p:nvGraphicFramePr>
        <p:xfrm>
          <a:off x="2743200" y="5180013"/>
          <a:ext cx="36576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7" name="Equation" r:id="rId13" imgW="1409088" imgH="203112" progId="Equation.3">
                  <p:embed/>
                </p:oleObj>
              </mc:Choice>
              <mc:Fallback>
                <p:oleObj name="Equation" r:id="rId13" imgW="1409088" imgH="20311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180013"/>
                        <a:ext cx="36576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1196975" y="3886200"/>
          <a:ext cx="277177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8" name="Equation" r:id="rId15" imgW="1244600" imgH="342900" progId="Equation.3">
                  <p:embed/>
                </p:oleObj>
              </mc:Choice>
              <mc:Fallback>
                <p:oleObj name="Equation" r:id="rId15" imgW="1244600" imgH="342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3886200"/>
                        <a:ext cx="2771775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"/>
          <p:cNvGraphicFramePr>
            <a:graphicFrameLocks noChangeAspect="1"/>
          </p:cNvGraphicFramePr>
          <p:nvPr/>
        </p:nvGraphicFramePr>
        <p:xfrm>
          <a:off x="5349875" y="3657600"/>
          <a:ext cx="302736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17" imgW="1358900" imgH="469900" progId="Equation.3">
                  <p:embed/>
                </p:oleObj>
              </mc:Choice>
              <mc:Fallback>
                <p:oleObj name="Equation" r:id="rId17" imgW="1358900" imgH="469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3657600"/>
                        <a:ext cx="302736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/>
        </p:nvGraphicFramePr>
        <p:xfrm>
          <a:off x="2971800" y="6299200"/>
          <a:ext cx="3276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19" imgW="1549400" imgH="228600" progId="Equation.3">
                  <p:embed/>
                </p:oleObj>
              </mc:Choice>
              <mc:Fallback>
                <p:oleObj name="Equation" r:id="rId19" imgW="15494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6299200"/>
                        <a:ext cx="3276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6" name="TextBox 15"/>
          <p:cNvSpPr txBox="1">
            <a:spLocks noChangeArrowheads="1"/>
          </p:cNvSpPr>
          <p:nvPr/>
        </p:nvSpPr>
        <p:spPr bwMode="auto">
          <a:xfrm>
            <a:off x="1447800" y="4648200"/>
            <a:ext cx="6248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Arial" charset="0"/>
                <a:ea typeface="Arial" charset="0"/>
                <a:cs typeface="Arial" charset="0"/>
              </a:rPr>
              <a:t>For </a:t>
            </a:r>
            <a:r>
              <a:rPr kumimoji="0" lang="en-US" altLang="en-US" u="sng">
                <a:latin typeface="Arial" charset="0"/>
                <a:ea typeface="Arial" charset="0"/>
                <a:cs typeface="Arial" charset="0"/>
              </a:rPr>
              <a:t>both</a:t>
            </a:r>
            <a:r>
              <a:rPr kumimoji="0" lang="en-US" altLang="en-US">
                <a:latin typeface="Arial" charset="0"/>
                <a:ea typeface="Arial" charset="0"/>
                <a:cs typeface="Arial" charset="0"/>
              </a:rPr>
              <a:t> discrete and continuous RVs:</a:t>
            </a:r>
          </a:p>
        </p:txBody>
      </p:sp>
      <p:cxnSp>
        <p:nvCxnSpPr>
          <p:cNvPr id="15375" name="Straight Connector 17"/>
          <p:cNvCxnSpPr>
            <a:cxnSpLocks noChangeShapeType="1"/>
          </p:cNvCxnSpPr>
          <p:nvPr/>
        </p:nvCxnSpPr>
        <p:spPr bwMode="auto">
          <a:xfrm rot="5400000">
            <a:off x="3010694" y="3086894"/>
            <a:ext cx="3124200" cy="1588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Expectation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and Variance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is a continuous random variable with PDF:</a:t>
            </a: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 sz="240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20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E[X]?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Var(X)? </a:t>
            </a:r>
          </a:p>
          <a:p>
            <a:pPr lvl="1">
              <a:buFont typeface="Wingdings" charset="2"/>
              <a:buNone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6388" name="Object 2"/>
          <p:cNvGraphicFramePr>
            <a:graphicFrameLocks noChangeAspect="1"/>
          </p:cNvGraphicFramePr>
          <p:nvPr/>
        </p:nvGraphicFramePr>
        <p:xfrm>
          <a:off x="1676400" y="2074863"/>
          <a:ext cx="30892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3" imgW="1752600" imgH="508000" progId="Equation.3">
                  <p:embed/>
                </p:oleObj>
              </mc:Choice>
              <mc:Fallback>
                <p:oleObj name="Equation" r:id="rId3" imgW="17526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074863"/>
                        <a:ext cx="30892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4"/>
          <p:cNvGraphicFramePr>
            <a:graphicFrameLocks noChangeAspect="1"/>
          </p:cNvGraphicFramePr>
          <p:nvPr/>
        </p:nvGraphicFramePr>
        <p:xfrm>
          <a:off x="1557338" y="3633788"/>
          <a:ext cx="4919662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5" imgW="2527300" imgH="482600" progId="Equation.3">
                  <p:embed/>
                </p:oleObj>
              </mc:Choice>
              <mc:Fallback>
                <p:oleObj name="Equation" r:id="rId5" imgW="25273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3633788"/>
                        <a:ext cx="4919662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029200" y="1828800"/>
            <a:ext cx="3962400" cy="1905000"/>
            <a:chOff x="5029200" y="1828800"/>
            <a:chExt cx="3962400" cy="1905000"/>
          </a:xfrm>
        </p:grpSpPr>
        <p:graphicFrame>
          <p:nvGraphicFramePr>
            <p:cNvPr id="16393" name="Chart 21"/>
            <p:cNvGraphicFramePr>
              <a:graphicFrameLocks/>
            </p:cNvGraphicFramePr>
            <p:nvPr/>
          </p:nvGraphicFramePr>
          <p:xfrm>
            <a:off x="5334000" y="1828800"/>
            <a:ext cx="327660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4" r:id="rId7" imgW="3279932" imgH="1908213" progId="Excel.Chart.8">
                    <p:embed/>
                  </p:oleObj>
                </mc:Choice>
                <mc:Fallback>
                  <p:oleObj r:id="rId7" imgW="3279932" imgH="1908213" progId="Excel.Chart.8">
                    <p:embed/>
                    <p:pic>
                      <p:nvPicPr>
                        <p:cNvPr id="0" name="Chart 2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0" y="1828800"/>
                          <a:ext cx="3276600" cy="190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4" name="Object 9"/>
            <p:cNvGraphicFramePr>
              <a:graphicFrameLocks noChangeAspect="1"/>
            </p:cNvGraphicFramePr>
            <p:nvPr/>
          </p:nvGraphicFramePr>
          <p:xfrm>
            <a:off x="8534400" y="3124200"/>
            <a:ext cx="457200" cy="252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5" name="Equation" r:id="rId9" imgW="126835" imgH="139518" progId="Equation.3">
                    <p:embed/>
                  </p:oleObj>
                </mc:Choice>
                <mc:Fallback>
                  <p:oleObj name="Equation" r:id="rId9" imgW="126835" imgH="139518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34400" y="3124200"/>
                          <a:ext cx="457200" cy="2520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95" name="Object 10"/>
            <p:cNvGraphicFramePr>
              <a:graphicFrameLocks noChangeAspect="1"/>
            </p:cNvGraphicFramePr>
            <p:nvPr/>
          </p:nvGraphicFramePr>
          <p:xfrm>
            <a:off x="5029200" y="2486025"/>
            <a:ext cx="4572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6" name="Equation" r:id="rId11" imgW="342751" imgH="203112" progId="Equation.3">
                    <p:embed/>
                  </p:oleObj>
                </mc:Choice>
                <mc:Fallback>
                  <p:oleObj name="Equation" r:id="rId11" imgW="342751" imgH="203112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2486025"/>
                          <a:ext cx="457200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1600200" y="4876800"/>
          <a:ext cx="516731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13" imgW="2654300" imgH="482600" progId="Equation.3">
                  <p:embed/>
                </p:oleObj>
              </mc:Choice>
              <mc:Fallback>
                <p:oleObj name="Equation" r:id="rId13" imgW="2654300" imgH="482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876800"/>
                        <a:ext cx="5167313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1600200" y="5792788"/>
          <a:ext cx="526732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Equation" r:id="rId15" imgW="2705100" imgH="469900" progId="Equation.3">
                  <p:embed/>
                </p:oleObj>
              </mc:Choice>
              <mc:Fallback>
                <p:oleObj name="Equation" r:id="rId15" imgW="2705100" imgH="469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792788"/>
                        <a:ext cx="5267325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Linearly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Increasing Density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is a </a:t>
            </a:r>
            <a:r>
              <a:rPr lang="en-US" altLang="en-US" b="1" u="sng">
                <a:latin typeface="Arial" charset="0"/>
                <a:ea typeface="Arial" charset="0"/>
                <a:cs typeface="Arial" charset="0"/>
              </a:rPr>
              <a:t>Uniform Random Variable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X ~ Uni(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a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>
                <a:latin typeface="Symbol" charset="2"/>
                <a:ea typeface="Arial" charset="0"/>
                <a:cs typeface="Arial" charset="0"/>
              </a:rPr>
              <a:t>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Probability Density Function (PDF):</a:t>
            </a: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 sz="240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2000">
              <a:latin typeface="Arial" charset="0"/>
              <a:ea typeface="Arial" charset="0"/>
              <a:cs typeface="Arial" charset="0"/>
            </a:endParaRPr>
          </a:p>
          <a:p>
            <a:pPr lvl="2"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Sometimes defined over range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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&lt; </a:t>
            </a:r>
            <a:r>
              <a:rPr lang="en-US" altLang="en-US" i="1">
                <a:ea typeface="Arial" charset="0"/>
                <a:cs typeface="Arial" charset="0"/>
              </a:rPr>
              <a:t>x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&lt;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</a:t>
            </a:r>
          </a:p>
          <a:p>
            <a:pPr lvl="2">
              <a:buFont typeface="Courier New" charset="0"/>
              <a:buChar char="o"/>
            </a:pPr>
            <a:endParaRPr lang="en-US" altLang="en-US" sz="12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 						(for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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≤ </a:t>
            </a:r>
            <a:r>
              <a:rPr lang="en-US" altLang="en-US" i="1">
                <a:ea typeface="Arial" charset="0"/>
                <a:cs typeface="Arial" charset="0"/>
              </a:rPr>
              <a:t>a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≤</a:t>
            </a:r>
            <a:r>
              <a:rPr lang="en-US" altLang="en-US" i="1">
                <a:ea typeface="Arial" charset="0"/>
                <a:cs typeface="Arial" charset="0"/>
              </a:rPr>
              <a:t> b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≤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)</a:t>
            </a: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2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>
              <a:buFont typeface="Wingdings" charset="2"/>
              <a:buNone/>
            </a:pPr>
            <a:endParaRPr lang="en-US" altLang="en-US" sz="28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7412" name="Object 2"/>
          <p:cNvGraphicFramePr>
            <a:graphicFrameLocks noChangeAspect="1"/>
          </p:cNvGraphicFramePr>
          <p:nvPr/>
        </p:nvGraphicFramePr>
        <p:xfrm>
          <a:off x="1965325" y="2428875"/>
          <a:ext cx="34258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Equation" r:id="rId3" imgW="1943100" imgH="609600" progId="Equation.3">
                  <p:embed/>
                </p:oleObj>
              </mc:Choice>
              <mc:Fallback>
                <p:oleObj name="Equation" r:id="rId3" imgW="1943100" imgH="609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2428875"/>
                        <a:ext cx="34258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1296988" y="4038600"/>
          <a:ext cx="38830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" name="Equation" r:id="rId5" imgW="1993900" imgH="482600" progId="Equation.3">
                  <p:embed/>
                </p:oleObj>
              </mc:Choice>
              <mc:Fallback>
                <p:oleObj name="Equation" r:id="rId5" imgW="1993900" imgH="48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4038600"/>
                        <a:ext cx="38830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/>
        </p:nvGraphicFramePr>
        <p:xfrm>
          <a:off x="1295400" y="4878388"/>
          <a:ext cx="746601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6" name="Equation" r:id="rId7" imgW="3835400" imgH="546100" progId="Equation.3">
                  <p:embed/>
                </p:oleObj>
              </mc:Choice>
              <mc:Fallback>
                <p:oleObj name="Equation" r:id="rId7" imgW="3835400" imgH="546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878388"/>
                        <a:ext cx="7466013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1387475" y="5943600"/>
          <a:ext cx="21939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7" name="Equation" r:id="rId9" imgW="1206500" imgH="419100" progId="Equation.3">
                  <p:embed/>
                </p:oleObj>
              </mc:Choice>
              <mc:Fallback>
                <p:oleObj name="Equation" r:id="rId9" imgW="1206500" imgH="419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5943600"/>
                        <a:ext cx="21939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080125" y="2133600"/>
            <a:ext cx="2987675" cy="1781175"/>
            <a:chOff x="5622925" y="1876425"/>
            <a:chExt cx="2987676" cy="1781175"/>
          </a:xfrm>
        </p:grpSpPr>
        <p:grpSp>
          <p:nvGrpSpPr>
            <p:cNvPr id="17417" name="Group 19"/>
            <p:cNvGrpSpPr>
              <a:grpSpLocks/>
            </p:cNvGrpSpPr>
            <p:nvPr/>
          </p:nvGrpSpPr>
          <p:grpSpPr bwMode="auto">
            <a:xfrm>
              <a:off x="6248400" y="2252134"/>
              <a:ext cx="1905000" cy="1405466"/>
              <a:chOff x="6096000" y="1794934"/>
              <a:chExt cx="1905000" cy="1405466"/>
            </a:xfrm>
          </p:grpSpPr>
          <p:graphicFrame>
            <p:nvGraphicFramePr>
              <p:cNvPr id="17421" name="Chart 14"/>
              <p:cNvGraphicFramePr>
                <a:graphicFrameLocks/>
              </p:cNvGraphicFramePr>
              <p:nvPr/>
            </p:nvGraphicFramePr>
            <p:xfrm>
              <a:off x="6096000" y="1905000"/>
              <a:ext cx="1905000" cy="1295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68" r:id="rId11" imgW="1908213" imgH="1298561" progId="Excel.Chart.8">
                      <p:embed/>
                    </p:oleObj>
                  </mc:Choice>
                  <mc:Fallback>
                    <p:oleObj r:id="rId11" imgW="1908213" imgH="1298561" progId="Excel.Chart.8">
                      <p:embed/>
                      <p:pic>
                        <p:nvPicPr>
                          <p:cNvPr id="0" name="Chart 1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96000" y="1905000"/>
                            <a:ext cx="1905000" cy="12954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7422" name="Straight Connector 18"/>
              <p:cNvCxnSpPr>
                <a:cxnSpLocks noChangeShapeType="1"/>
              </p:cNvCxnSpPr>
              <p:nvPr/>
            </p:nvCxnSpPr>
            <p:spPr bwMode="auto">
              <a:xfrm rot="5400000">
                <a:off x="5677694" y="2213240"/>
                <a:ext cx="838200" cy="158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17418" name="Object 13"/>
            <p:cNvGraphicFramePr>
              <a:graphicFrameLocks noChangeAspect="1"/>
            </p:cNvGraphicFramePr>
            <p:nvPr/>
          </p:nvGraphicFramePr>
          <p:xfrm>
            <a:off x="5622925" y="2403475"/>
            <a:ext cx="566738" cy="568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69" name="Equation" r:id="rId13" imgW="419100" imgH="419100" progId="Equation.3">
                    <p:embed/>
                  </p:oleObj>
                </mc:Choice>
                <mc:Fallback>
                  <p:oleObj name="Equation" r:id="rId13" imgW="419100" imgH="419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2925" y="2403475"/>
                          <a:ext cx="566738" cy="568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19" name="Object 14"/>
            <p:cNvGraphicFramePr>
              <a:graphicFrameLocks noChangeAspect="1"/>
            </p:cNvGraphicFramePr>
            <p:nvPr/>
          </p:nvGraphicFramePr>
          <p:xfrm>
            <a:off x="8153401" y="2948354"/>
            <a:ext cx="457200" cy="2520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70" name="Equation" r:id="rId15" imgW="126835" imgH="139518" progId="Equation.3">
                    <p:embed/>
                  </p:oleObj>
                </mc:Choice>
                <mc:Fallback>
                  <p:oleObj name="Equation" r:id="rId15" imgW="126835" imgH="139518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3401" y="2948354"/>
                          <a:ext cx="457200" cy="2520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0" name="Object 15"/>
            <p:cNvGraphicFramePr>
              <a:graphicFrameLocks noChangeAspect="1"/>
            </p:cNvGraphicFramePr>
            <p:nvPr/>
          </p:nvGraphicFramePr>
          <p:xfrm>
            <a:off x="6019800" y="1876425"/>
            <a:ext cx="457200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71" name="Equation" r:id="rId17" imgW="342751" imgH="203112" progId="Equation.3">
                    <p:embed/>
                  </p:oleObj>
                </mc:Choice>
                <mc:Fallback>
                  <p:oleObj name="Equation" r:id="rId17" imgW="342751" imgH="203112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9800" y="1876425"/>
                          <a:ext cx="457200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Uniform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Random Variable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Review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~ Uni(0, 20)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P(X &lt; 6)?</a:t>
            </a: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27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P(4 &lt; X &lt; 17)?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917700" y="3478213"/>
          <a:ext cx="28670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5" name="Equation" r:id="rId3" imgW="1473200" imgH="482600" progId="Equation.3">
                  <p:embed/>
                </p:oleObj>
              </mc:Choice>
              <mc:Fallback>
                <p:oleObj name="Equation" r:id="rId3" imgW="14732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478213"/>
                        <a:ext cx="28670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1905000" y="5027613"/>
          <a:ext cx="469741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5" imgW="2413000" imgH="469900" progId="Equation.3">
                  <p:embed/>
                </p:oleObj>
              </mc:Choice>
              <mc:Fallback>
                <p:oleObj name="Equation" r:id="rId5" imgW="2413000" imgH="469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027613"/>
                        <a:ext cx="4697413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8" name="Object 2"/>
          <p:cNvGraphicFramePr>
            <a:graphicFrameLocks noChangeAspect="1"/>
          </p:cNvGraphicFramePr>
          <p:nvPr/>
        </p:nvGraphicFramePr>
        <p:xfrm>
          <a:off x="1905000" y="1927225"/>
          <a:ext cx="32464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7" imgW="1841500" imgH="584200" progId="Equation.3">
                  <p:embed/>
                </p:oleObj>
              </mc:Choice>
              <mc:Fallback>
                <p:oleObj name="Equation" r:id="rId7" imgW="1841500" imgH="584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927225"/>
                        <a:ext cx="3246438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Fun with the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Uniform Distribution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878" y="838200"/>
            <a:ext cx="10972800" cy="54864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Riding the Marguerite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Say the Marguerite bus stops at the Gates bldg. at 15 minute intervals (2:00, 2:15, 2:30, etc.)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Passenger arrives at stop uniformly between 2-2:30pm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X ~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Uni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(0, 30)</a:t>
            </a:r>
            <a:endParaRPr lang="en-US" dirty="0" smtClean="0">
              <a:latin typeface="+mj-lt"/>
              <a:cs typeface="Arial" pitchFamily="34" charset="0"/>
            </a:endParaRPr>
          </a:p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P(Passenger waits &lt; 5 minutes for bus)?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Must arrive between 2:10-2:15pm or 2:25-2:30pm</a:t>
            </a: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P(Passenger waits &gt; 14 minutes for bus)?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Must arrive between 2:00-2:01pm or 2:15-2:16pm</a:t>
            </a: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9945" name="Object 2"/>
          <p:cNvGraphicFramePr>
            <a:graphicFrameLocks noChangeAspect="1"/>
          </p:cNvGraphicFramePr>
          <p:nvPr/>
        </p:nvGraphicFramePr>
        <p:xfrm>
          <a:off x="914400" y="4038600"/>
          <a:ext cx="76136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3" imgW="3911600" imgH="482600" progId="Equation.3">
                  <p:embed/>
                </p:oleObj>
              </mc:Choice>
              <mc:Fallback>
                <p:oleObj name="Equation" r:id="rId3" imgW="39116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761365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1166813" y="5840413"/>
          <a:ext cx="7367587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5" imgW="3784600" imgH="482600" progId="Equation.3">
                  <p:embed/>
                </p:oleObj>
              </mc:Choice>
              <mc:Fallback>
                <p:oleObj name="Equation" r:id="rId5" imgW="37846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5840413"/>
                        <a:ext cx="7367587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Riding the Marguerite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Biking to a class on campus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Leave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minutes before class starts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X = travel time (minutes).	X has PDF:  </a:t>
            </a:r>
            <a:r>
              <a:rPr lang="en-US" sz="2800" i="1" dirty="0" smtClean="0">
                <a:latin typeface="+mj-lt"/>
                <a:cs typeface="Arial" pitchFamily="34" charset="0"/>
              </a:rPr>
              <a:t>f</a:t>
            </a:r>
            <a:r>
              <a:rPr lang="en-US" sz="400" dirty="0" smtClean="0">
                <a:latin typeface="+mj-lt"/>
                <a:cs typeface="Arial" pitchFamily="34" charset="0"/>
              </a:rPr>
              <a:t> </a:t>
            </a:r>
            <a:r>
              <a:rPr lang="en-US" sz="2800" dirty="0" smtClean="0">
                <a:latin typeface="+mj-lt"/>
                <a:cs typeface="Arial" pitchFamily="34" charset="0"/>
              </a:rPr>
              <a:t>(</a:t>
            </a:r>
            <a:r>
              <a:rPr lang="en-US" sz="2800" i="1" dirty="0" smtClean="0">
                <a:latin typeface="+mj-lt"/>
                <a:cs typeface="Arial" pitchFamily="34" charset="0"/>
              </a:rPr>
              <a:t>x</a:t>
            </a:r>
            <a:r>
              <a:rPr lang="en-US" sz="2800" dirty="0" smtClean="0">
                <a:latin typeface="+mj-lt"/>
                <a:cs typeface="Arial" pitchFamily="34" charset="0"/>
              </a:rPr>
              <a:t>)</a:t>
            </a:r>
            <a:endParaRPr lang="en-US" dirty="0" smtClean="0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If early, incur cost: c/min.	If late, incur cost: k/min.</a:t>
            </a: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Choose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(when to leave) to minimize E[C(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)]:</a:t>
            </a:r>
          </a:p>
        </p:txBody>
      </p:sp>
      <p:graphicFrame>
        <p:nvGraphicFramePr>
          <p:cNvPr id="3994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036619"/>
              </p:ext>
            </p:extLst>
          </p:nvPr>
        </p:nvGraphicFramePr>
        <p:xfrm>
          <a:off x="609600" y="4876800"/>
          <a:ext cx="80581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3" imgW="4140200" imgH="482600" progId="Equation.3">
                  <p:embed/>
                </p:oleObj>
              </mc:Choice>
              <mc:Fallback>
                <p:oleObj name="Equation" r:id="rId3" imgW="41402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6800"/>
                        <a:ext cx="805815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2"/>
          <p:cNvGraphicFramePr>
            <a:graphicFrameLocks noChangeAspect="1"/>
          </p:cNvGraphicFramePr>
          <p:nvPr/>
        </p:nvGraphicFramePr>
        <p:xfrm>
          <a:off x="2209800" y="3276600"/>
          <a:ext cx="45212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Equation" r:id="rId5" imgW="2565400" imgH="508000" progId="Equation.3">
                  <p:embed/>
                </p:oleObj>
              </mc:Choice>
              <mc:Fallback>
                <p:oleObj name="Equation" r:id="rId5" imgW="25654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521200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When to Leave for Class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Minimization via Differentiation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Want to minimize w.r.t.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Differentiate E[C(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)] w.r.t.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and set = 0 (to obtain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t*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lvl="2">
              <a:buFont typeface="Courier New" charset="0"/>
              <a:buChar char="o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Leibniz integral rule:</a:t>
            </a:r>
          </a:p>
          <a:p>
            <a:pPr lvl="2">
              <a:buFont typeface="Courier New" charset="0"/>
              <a:buChar char="o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1992" name="Object 8"/>
          <p:cNvGraphicFramePr>
            <a:graphicFrameLocks noChangeAspect="1"/>
          </p:cNvGraphicFramePr>
          <p:nvPr/>
        </p:nvGraphicFramePr>
        <p:xfrm>
          <a:off x="762000" y="3733800"/>
          <a:ext cx="8047038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Equation" r:id="rId3" imgW="4127500" imgH="495300" progId="Equation.3">
                  <p:embed/>
                </p:oleObj>
              </mc:Choice>
              <mc:Fallback>
                <p:oleObj name="Equation" r:id="rId3" imgW="4127500" imgH="495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733800"/>
                        <a:ext cx="8047038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Object 10"/>
          <p:cNvGraphicFramePr>
            <a:graphicFrameLocks noChangeAspect="1"/>
          </p:cNvGraphicFramePr>
          <p:nvPr/>
        </p:nvGraphicFramePr>
        <p:xfrm>
          <a:off x="871538" y="4800600"/>
          <a:ext cx="7613650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4" name="Equation" r:id="rId5" imgW="3911600" imgH="482600" progId="Equation.3">
                  <p:embed/>
                </p:oleObj>
              </mc:Choice>
              <mc:Fallback>
                <p:oleObj name="Equation" r:id="rId5" imgW="3911600" imgH="482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4800600"/>
                        <a:ext cx="7613650" cy="94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1"/>
          <p:cNvGraphicFramePr>
            <a:graphicFrameLocks noChangeAspect="1"/>
          </p:cNvGraphicFramePr>
          <p:nvPr/>
        </p:nvGraphicFramePr>
        <p:xfrm>
          <a:off x="1809750" y="1801813"/>
          <a:ext cx="5808663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Equation" r:id="rId7" imgW="2984500" imgH="482600" progId="Equation.3">
                  <p:embed/>
                </p:oleObj>
              </mc:Choice>
              <mc:Fallback>
                <p:oleObj name="Equation" r:id="rId7" imgW="2984500" imgH="482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1801813"/>
                        <a:ext cx="5808663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/>
        </p:nvGraphicFramePr>
        <p:xfrm>
          <a:off x="2125663" y="5784850"/>
          <a:ext cx="5067300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Equation" r:id="rId9" imgW="2603500" imgH="393700" progId="Equation.3">
                  <p:embed/>
                </p:oleObj>
              </mc:Choice>
              <mc:Fallback>
                <p:oleObj name="Equation" r:id="rId9" imgW="2603500" imgH="393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5784850"/>
                        <a:ext cx="5067300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820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Bernoulli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	</a:t>
            </a:r>
          </a:p>
          <a:p>
            <a:pPr lvl="1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indicator of coin flip X ~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Ber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/>
            <a:endParaRPr lang="en-US" sz="10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Binomial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	</a:t>
            </a:r>
          </a:p>
          <a:p>
            <a:pPr lvl="1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# successes in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coin flips X ~ Bin(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Poisson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	</a:t>
            </a:r>
          </a:p>
          <a:p>
            <a:pPr lvl="1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# successes in 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coin flips X ~ Poi(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)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en-US" sz="2400" b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Geometric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: </a:t>
            </a:r>
          </a:p>
          <a:p>
            <a:pPr lvl="1"/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# coin flips until success X ~ Geo(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en-US" sz="2400" b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Negative </a:t>
            </a:r>
            <a:r>
              <a:rPr lang="en-US" altLang="en-US" sz="2400" b="1" dirty="0">
                <a:latin typeface="Arial" charset="0"/>
                <a:ea typeface="Arial" charset="0"/>
                <a:cs typeface="Arial" charset="0"/>
                <a:sym typeface="Symbol" charset="2"/>
              </a:rPr>
              <a:t>B</a:t>
            </a:r>
            <a:r>
              <a:rPr lang="en-US" altLang="en-US" sz="2400" b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inomial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: </a:t>
            </a:r>
          </a:p>
          <a:p>
            <a:pPr lvl="1"/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# trials until 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r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 successes X ~ </a:t>
            </a:r>
            <a:r>
              <a:rPr lang="en-US" altLang="en-US" sz="2000" dirty="0" err="1" smtClean="0">
                <a:latin typeface="Arial" charset="0"/>
                <a:ea typeface="Arial" charset="0"/>
                <a:cs typeface="Arial" charset="0"/>
                <a:sym typeface="Symbol" charset="2"/>
              </a:rPr>
              <a:t>NegBin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(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r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, 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lvl="1"/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altLang="en-US" sz="2400" b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Hyper Geometric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: </a:t>
            </a:r>
          </a:p>
          <a:p>
            <a:pPr lvl="1"/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# white balls drawn without replacement from urn with 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N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 balls, 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m 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are white: X ~ </a:t>
            </a:r>
            <a:r>
              <a:rPr lang="en-US" altLang="en-US" sz="2000" dirty="0" err="1" smtClean="0">
                <a:latin typeface="Arial" charset="0"/>
                <a:ea typeface="Arial" charset="0"/>
                <a:cs typeface="Arial" charset="0"/>
                <a:sym typeface="Symbol" charset="2"/>
              </a:rPr>
              <a:t>HypG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(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n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, 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N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, </a:t>
            </a:r>
            <a:r>
              <a:rPr lang="en-US" altLang="en-US" sz="2000" i="1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m</a:t>
            </a:r>
            <a:r>
              <a:rPr lang="en-US" altLang="en-US" sz="2000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)</a:t>
            </a:r>
            <a:endParaRPr lang="en-US" altLang="en-US" sz="2000" i="1" dirty="0" smtClean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Discrete Distributions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458200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Supreme Court case: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Berghuis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v. Smith</a:t>
            </a:r>
          </a:p>
          <a:p>
            <a:pPr>
              <a:buFontTx/>
              <a:buNone/>
            </a:pPr>
            <a:r>
              <a:rPr lang="en-US" altLang="en-US" sz="2400" i="1" dirty="0">
                <a:latin typeface="Arial" charset="0"/>
                <a:ea typeface="Arial" charset="0"/>
                <a:cs typeface="Arial" charset="0"/>
              </a:rPr>
              <a:t>If a group is underrepresented in a jury pool, how do you tell?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Article by Erin Miller – Friday, January 22, 2010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Thanks to (former CS109er) Josh Falk for this article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charset="0"/>
                <a:ea typeface="Arial" charset="0"/>
                <a:cs typeface="Arial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Justice Breyer [Stanford Alum] opened the questioning by invoking the binomial theorem.  He hypothesized a scenario involving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“an urn with a thousand </a:t>
            </a:r>
            <a:r>
              <a:rPr lang="en-US" altLang="en-US" sz="2200" b="1" dirty="0" smtClean="0">
                <a:latin typeface="Arial" charset="0"/>
                <a:ea typeface="Arial" charset="0"/>
                <a:cs typeface="Arial" charset="0"/>
              </a:rPr>
              <a:t>balls,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and sixty are </a:t>
            </a:r>
            <a:r>
              <a:rPr lang="en-US" altLang="en-US" sz="2200" b="1" dirty="0" smtClean="0">
                <a:latin typeface="Arial" charset="0"/>
                <a:ea typeface="Arial" charset="0"/>
                <a:cs typeface="Arial" charset="0"/>
              </a:rPr>
              <a:t>blue,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and nine hundred forty are </a:t>
            </a:r>
            <a:r>
              <a:rPr lang="en-US" altLang="en-US" sz="2200" b="1" dirty="0" smtClean="0">
                <a:latin typeface="Arial" charset="0"/>
                <a:ea typeface="Arial" charset="0"/>
                <a:cs typeface="Arial" charset="0"/>
              </a:rPr>
              <a:t>purple,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and then you select them at random… twelve at a time.”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  According to Justice Breyer and the binomial theorem, if the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purple balls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were </a:t>
            </a:r>
            <a:r>
              <a:rPr lang="en-US" altLang="en-US" sz="2200" dirty="0" smtClean="0">
                <a:latin typeface="Arial" charset="0"/>
                <a:ea typeface="Arial" charset="0"/>
                <a:cs typeface="Arial" charset="0"/>
              </a:rPr>
              <a:t>under represented jurors 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then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“you would expect… something like </a:t>
            </a:r>
            <a:r>
              <a:rPr lang="en-US" altLang="en-US" sz="2200" b="1" u="sng" dirty="0">
                <a:latin typeface="Arial" charset="0"/>
                <a:ea typeface="Arial" charset="0"/>
                <a:cs typeface="Arial" charset="0"/>
              </a:rPr>
              <a:t>a third to a half 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of juries would have at least one </a:t>
            </a:r>
            <a:r>
              <a:rPr lang="en-US" altLang="en-US" sz="2200" b="1" dirty="0" smtClean="0">
                <a:latin typeface="Arial" charset="0"/>
                <a:ea typeface="Arial" charset="0"/>
                <a:cs typeface="Arial" charset="0"/>
              </a:rPr>
              <a:t>minority person</a:t>
            </a:r>
            <a:r>
              <a:rPr lang="en-US" altLang="en-US" sz="2200" b="1" dirty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altLang="en-US" sz="2200" dirty="0">
                <a:latin typeface="Arial" charset="0"/>
                <a:ea typeface="Arial" charset="0"/>
                <a:cs typeface="Arial" charset="0"/>
              </a:rPr>
              <a:t> on them. </a:t>
            </a:r>
          </a:p>
          <a:p>
            <a:pPr>
              <a:buFontTx/>
              <a:buNone/>
            </a:pPr>
            <a:endParaRPr lang="en-US" altLang="en-US" sz="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Balls, Urns and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the Supreme Court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458200" cy="5181600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Should model this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combinatorially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(X ~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HypGeo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Ball draws not independent trials (balls not replaced)</a:t>
            </a:r>
          </a:p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Exact solution:</a:t>
            </a:r>
          </a:p>
          <a:p>
            <a:pPr lvl="1">
              <a:buFont typeface="Wingdings" charset="2"/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P(draw 12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purple balls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 =                      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 0.4739</a:t>
            </a:r>
          </a:p>
          <a:p>
            <a:pPr lvl="1">
              <a:buFont typeface="Wingdings" charset="2"/>
              <a:buNone/>
            </a:pPr>
            <a:endParaRPr lang="en-US" altLang="en-US" sz="800" dirty="0">
              <a:latin typeface="Arial" charset="0"/>
              <a:ea typeface="Arial" charset="0"/>
              <a:cs typeface="Arial" charset="0"/>
              <a:sym typeface="Symbol" charset="2"/>
            </a:endParaRPr>
          </a:p>
          <a:p>
            <a:pPr lvl="1">
              <a:buFont typeface="Wingdings" charset="2"/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P(draw ≥ 1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  <a:sym typeface="Symbol" charset="2"/>
              </a:rPr>
              <a:t>blue ball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) = 1 –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P(draw 12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purple)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 0.5261</a:t>
            </a:r>
          </a:p>
          <a:p>
            <a:pPr lvl="1">
              <a:buFont typeface="Wingdings" charset="2"/>
              <a:buNone/>
            </a:pPr>
            <a:endParaRPr lang="en-US" altLang="en-US" sz="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Approximation using Binomial distribution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Assume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P(blue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ball) constant for every draw = 60/1000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= #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blue balls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drawn.  X ~ Bin(12, 60/1000 = 0.06)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P(X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≥ 1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 = 1 – P(X = 0)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Symbol" charset="2"/>
              </a:rPr>
              <a:t>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1 – 0.4759 = 0.5240</a:t>
            </a:r>
          </a:p>
          <a:p>
            <a:pPr lvl="1">
              <a:buFont typeface="Wingdings" charset="2"/>
              <a:buChar char="§"/>
            </a:pPr>
            <a:endParaRPr lang="en-US" altLang="en-US" sz="600" dirty="0">
              <a:latin typeface="Arial" charset="0"/>
              <a:ea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z="2400" i="1" dirty="0">
                <a:latin typeface="Arial" charset="0"/>
                <a:ea typeface="Arial" charset="0"/>
                <a:cs typeface="Arial" charset="0"/>
              </a:rPr>
              <a:t>In Breyer’s description, should actually expect just </a:t>
            </a:r>
            <a:r>
              <a:rPr lang="en-US" altLang="en-US" sz="2400" i="1" u="sng" dirty="0">
                <a:latin typeface="Arial" charset="0"/>
                <a:ea typeface="Arial" charset="0"/>
                <a:cs typeface="Arial" charset="0"/>
              </a:rPr>
              <a:t>over half </a:t>
            </a:r>
            <a:r>
              <a:rPr lang="en-US" altLang="en-US" sz="2400" i="1" dirty="0">
                <a:latin typeface="Arial" charset="0"/>
                <a:ea typeface="Arial" charset="0"/>
                <a:cs typeface="Arial" charset="0"/>
              </a:rPr>
              <a:t>of juries to have at least one black person on them</a:t>
            </a: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97982"/>
              </p:ext>
            </p:extLst>
          </p:nvPr>
        </p:nvGraphicFramePr>
        <p:xfrm>
          <a:off x="4551362" y="2590800"/>
          <a:ext cx="16970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3" imgW="990600" imgH="457200" progId="Equation.3">
                  <p:embed/>
                </p:oleObj>
              </mc:Choice>
              <mc:Fallback>
                <p:oleObj name="Equation" r:id="rId3" imgW="9906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1362" y="2590800"/>
                        <a:ext cx="1697038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Justin Breyer Meets CS109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"/>
          <p:cNvSpPr txBox="1">
            <a:spLocks noChangeArrowheads="1"/>
          </p:cNvSpPr>
          <p:nvPr/>
        </p:nvSpPr>
        <p:spPr bwMode="auto">
          <a:xfrm>
            <a:off x="2895600" y="2638425"/>
            <a:ext cx="3505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80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89735"/>
              </p:ext>
            </p:extLst>
          </p:nvPr>
        </p:nvGraphicFramePr>
        <p:xfrm>
          <a:off x="609600" y="1066800"/>
          <a:ext cx="7992908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Underrepresented Juror PMF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319315">
            <a:off x="3943028" y="1989945"/>
            <a:ext cx="4421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Modelling #minority jurors as a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HypGeo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random variable allows us to calculate a range of probabilities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51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Determine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 = how many of some species remain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Randomly tag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of species (e.g., with white paint)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Allow animals to mix randomly (assuming no breeding)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Later, randomly observe another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of the species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= number of tagged animals in observed group of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~ </a:t>
            </a:r>
            <a:r>
              <a:rPr lang="en-US" altLang="en-US" dirty="0" err="1">
                <a:latin typeface="Arial" charset="0"/>
                <a:ea typeface="Arial" charset="0"/>
                <a:cs typeface="Arial" charset="0"/>
              </a:rPr>
              <a:t>HypG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N, m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“Maximum Likelihood” estimate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Set </a:t>
            </a:r>
            <a:r>
              <a:rPr lang="en-US" altLang="en-US" i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to be value that maximizes:</a:t>
            </a:r>
          </a:p>
          <a:p>
            <a:pPr lvl="1">
              <a:buFont typeface="Wingdings" charset="2"/>
              <a:buNone/>
            </a:pPr>
            <a:endParaRPr lang="en-US" altLang="en-US" sz="28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	for the value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 of X that you observed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      =  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mn</a:t>
            </a:r>
            <a:r>
              <a:rPr lang="en-US" altLang="en-US" sz="400" i="1" dirty="0">
                <a:latin typeface="Arial" charset="0"/>
                <a:ea typeface="Arial" charset="0"/>
                <a:cs typeface="Arial" charset="0"/>
                <a:sym typeface="Wingdings" charset="2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  <a:sym typeface="Wingdings" charset="2"/>
              </a:rPr>
              <a:t>/</a:t>
            </a:r>
            <a:r>
              <a:rPr lang="en-US" altLang="en-US" i="1" dirty="0" err="1">
                <a:latin typeface="Arial" charset="0"/>
                <a:ea typeface="Arial" charset="0"/>
                <a:cs typeface="Arial" charset="0"/>
                <a:sym typeface="Wingdings" charset="2"/>
              </a:rPr>
              <a:t>i</a:t>
            </a:r>
            <a:endParaRPr lang="en-US" altLang="en-US" i="1" dirty="0">
              <a:latin typeface="Arial" charset="0"/>
              <a:ea typeface="Arial" charset="0"/>
              <a:cs typeface="Arial" charset="0"/>
              <a:sym typeface="Wingdings" charset="2"/>
            </a:endParaRPr>
          </a:p>
          <a:p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Calculated by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assuming: </a:t>
            </a:r>
            <a:r>
              <a:rPr lang="en-US" altLang="en-US" i="1" dirty="0" err="1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= E[X] = 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nm</a:t>
            </a:r>
            <a:r>
              <a:rPr lang="en-US" altLang="en-US" sz="7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en-US" i="1" dirty="0" smtClean="0">
                <a:latin typeface="Arial" charset="0"/>
                <a:ea typeface="Arial" charset="0"/>
                <a:cs typeface="Arial" charset="0"/>
              </a:rPr>
              <a:t>N</a:t>
            </a:r>
            <a:endParaRPr lang="en-US" altLang="en-US" dirty="0" smtClean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endParaRPr lang="en-US" altLang="en-US" i="1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6083" name="Object 2"/>
          <p:cNvGraphicFramePr>
            <a:graphicFrameLocks noChangeAspect="1"/>
          </p:cNvGraphicFramePr>
          <p:nvPr/>
        </p:nvGraphicFramePr>
        <p:xfrm>
          <a:off x="6096000" y="4114800"/>
          <a:ext cx="24384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Equation" r:id="rId3" imgW="1536700" imgH="914400" progId="Equation.3">
                  <p:embed/>
                </p:oleObj>
              </mc:Choice>
              <mc:Fallback>
                <p:oleObj name="Equation" r:id="rId3" imgW="15367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114800"/>
                        <a:ext cx="24384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Endangered Species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70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3220" y="152400"/>
            <a:ext cx="698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70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1520" y="152400"/>
            <a:ext cx="698500" cy="698500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6781800" y="5510213"/>
          <a:ext cx="3810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4" name="Equation" r:id="rId8" imgW="177569" imgH="215619" progId="Equation.3">
                  <p:embed/>
                </p:oleObj>
              </mc:Choice>
              <mc:Fallback>
                <p:oleObj name="Equation" r:id="rId8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510213"/>
                        <a:ext cx="3810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13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End Review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9380</TotalTime>
  <Words>810</Words>
  <Application>Microsoft Macintosh PowerPoint</Application>
  <PresentationFormat>On-screen Show (4:3)</PresentationFormat>
  <Paragraphs>195</Paragraphs>
  <Slides>24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Calibri</vt:lpstr>
      <vt:lpstr>Century Gothic</vt:lpstr>
      <vt:lpstr>Courier New</vt:lpstr>
      <vt:lpstr>Helvetica</vt:lpstr>
      <vt:lpstr>Monotype Sorts</vt:lpstr>
      <vt:lpstr>ＭＳ Ｐゴシック</vt:lpstr>
      <vt:lpstr>Symbol</vt:lpstr>
      <vt:lpstr>Times</vt:lpstr>
      <vt:lpstr>Times New Roman</vt:lpstr>
      <vt:lpstr>Wingdings</vt:lpstr>
      <vt:lpstr>Arial</vt:lpstr>
      <vt:lpstr>Generic (Standard)</vt:lpstr>
      <vt:lpstr>Custom Design</vt:lpstr>
      <vt:lpstr>Equation</vt:lpstr>
      <vt:lpstr>Excel.Chart.8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Minimization via Differentiation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6325</cp:revision>
  <cp:lastPrinted>2002-11-15T22:37:08Z</cp:lastPrinted>
  <dcterms:created xsi:type="dcterms:W3CDTF">1998-09-02T00:01:18Z</dcterms:created>
  <dcterms:modified xsi:type="dcterms:W3CDTF">2016-04-15T20:54:10Z</dcterms:modified>
</cp:coreProperties>
</file>